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6" r:id="rId11"/>
    <p:sldId id="267"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32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D11158-FC97-44FA-89BB-EAA955858BF1}" type="datetimeFigureOut">
              <a:rPr lang="en-US" smtClean="0"/>
              <a:pPr/>
              <a:t>2/18/12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2B573F-73E6-43AE-A38E-DB40412B10A2}" type="slidenum">
              <a:rPr lang="en-AU" smtClean="0"/>
              <a:pPr/>
              <a:t>‹#›</a:t>
            </a:fld>
            <a:endParaRPr lang="en-AU"/>
          </a:p>
        </p:txBody>
      </p:sp>
    </p:spTree>
    <p:extLst>
      <p:ext uri="{BB962C8B-B14F-4D97-AF65-F5344CB8AC3E}">
        <p14:creationId xmlns:p14="http://schemas.microsoft.com/office/powerpoint/2010/main" val="1661724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13C1844-D408-46A3-9F65-EB9888856BFB}" type="datetimeFigureOut">
              <a:rPr lang="en-US" smtClean="0"/>
              <a:pPr/>
              <a:t>2/18/12</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EA6F331D-00F1-4C0D-A495-525E4B0A8649}"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3C1844-D408-46A3-9F65-EB9888856BFB}" type="datetimeFigureOut">
              <a:rPr lang="en-US" smtClean="0"/>
              <a:pPr/>
              <a:t>2/18/12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3C1844-D408-46A3-9F65-EB9888856BFB}" type="datetimeFigureOut">
              <a:rPr lang="en-US" smtClean="0"/>
              <a:pPr/>
              <a:t>2/18/12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3C1844-D408-46A3-9F65-EB9888856BFB}" type="datetimeFigureOut">
              <a:rPr lang="en-US" smtClean="0"/>
              <a:pPr/>
              <a:t>2/18/12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13C1844-D408-46A3-9F65-EB9888856BFB}" type="datetimeFigureOut">
              <a:rPr lang="en-US" smtClean="0"/>
              <a:pPr/>
              <a:t>2/18/12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A6F331D-00F1-4C0D-A495-525E4B0A8649}"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3C1844-D408-46A3-9F65-EB9888856BFB}" type="datetimeFigureOut">
              <a:rPr lang="en-US" smtClean="0"/>
              <a:pPr/>
              <a:t>2/18/12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13C1844-D408-46A3-9F65-EB9888856BFB}" type="datetimeFigureOut">
              <a:rPr lang="en-US" smtClean="0"/>
              <a:pPr/>
              <a:t>2/18/12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3C1844-D408-46A3-9F65-EB9888856BFB}" type="datetimeFigureOut">
              <a:rPr lang="en-US" smtClean="0"/>
              <a:pPr/>
              <a:t>2/18/12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C1844-D408-46A3-9F65-EB9888856BFB}" type="datetimeFigureOut">
              <a:rPr lang="en-US" smtClean="0"/>
              <a:pPr/>
              <a:t>2/18/12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3C1844-D408-46A3-9F65-EB9888856BFB}" type="datetimeFigureOut">
              <a:rPr lang="en-US" smtClean="0"/>
              <a:pPr/>
              <a:t>2/18/12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A6F331D-00F1-4C0D-A495-525E4B0A864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13C1844-D408-46A3-9F65-EB9888856BFB}" type="datetimeFigureOut">
              <a:rPr lang="en-US" smtClean="0"/>
              <a:pPr/>
              <a:t>2/18/12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EA6F331D-00F1-4C0D-A495-525E4B0A8649}"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3C1844-D408-46A3-9F65-EB9888856BFB}" type="datetimeFigureOut">
              <a:rPr lang="en-US" smtClean="0"/>
              <a:pPr/>
              <a:t>2/18/12</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A6F331D-00F1-4C0D-A495-525E4B0A8649}"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9.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4" Type="http://schemas.openxmlformats.org/officeDocument/2006/relationships/image" Target="../media/image9.jpeg"/><Relationship Id="rId1" Type="http://schemas.openxmlformats.org/officeDocument/2006/relationships/slideLayout" Target="../slideLayouts/slideLayout9.xml"/><Relationship Id="rId2"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Hitler Youth</a:t>
            </a:r>
            <a:endParaRPr lang="en-AU" dirty="0"/>
          </a:p>
        </p:txBody>
      </p:sp>
      <p:sp>
        <p:nvSpPr>
          <p:cNvPr id="3" name="Subtitle 2"/>
          <p:cNvSpPr>
            <a:spLocks noGrp="1"/>
          </p:cNvSpPr>
          <p:nvPr>
            <p:ph type="subTitle" idx="1"/>
          </p:nvPr>
        </p:nvSpPr>
        <p:spPr/>
        <p:txBody>
          <a:bodyPr/>
          <a:lstStyle/>
          <a:p>
            <a:r>
              <a:rPr lang="en-AU" dirty="0" smtClean="0"/>
              <a:t>1) Why was it so popular?</a:t>
            </a:r>
          </a:p>
          <a:p>
            <a:r>
              <a:rPr lang="en-AU" dirty="0" smtClean="0"/>
              <a:t>2) What happened to education in Nazi Germany? And how did it affect the German youth?</a:t>
            </a:r>
            <a:endParaRPr lang="en-AU"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274320" lvl="0" indent="-274320">
              <a:spcBef>
                <a:spcPct val="20000"/>
              </a:spcBef>
            </a:pPr>
            <a:r>
              <a:rPr lang="en-US" sz="3600" i="1" dirty="0" smtClean="0">
                <a:solidFill>
                  <a:prstClr val="black"/>
                </a:solidFill>
                <a:effectLst>
                  <a:outerShdw blurRad="38100" dist="38100" dir="2700000" algn="tl">
                    <a:srgbClr val="000000">
                      <a:alpha val="43137"/>
                    </a:srgbClr>
                  </a:outerShdw>
                </a:effectLst>
                <a:latin typeface="Constantia"/>
                <a:ea typeface="+mn-ea"/>
                <a:cs typeface="+mn-cs"/>
              </a:rPr>
              <a:t>	A German father describes a question his child had to answer at school. </a:t>
            </a:r>
            <a:endParaRPr lang="en-AU" sz="3600" dirty="0">
              <a:solidFill>
                <a:prstClr val="black"/>
              </a:solidFill>
              <a:effectLst>
                <a:outerShdw blurRad="38100" dist="38100" dir="2700000" algn="tl">
                  <a:srgbClr val="000000">
                    <a:alpha val="43137"/>
                  </a:srgbClr>
                </a:outerShdw>
              </a:effectLst>
              <a:latin typeface="Constantia"/>
              <a:ea typeface="+mn-ea"/>
              <a:cs typeface="+mn-cs"/>
            </a:endParaRPr>
          </a:p>
        </p:txBody>
      </p:sp>
      <p:sp>
        <p:nvSpPr>
          <p:cNvPr id="3" name="Content Placeholder 2"/>
          <p:cNvSpPr>
            <a:spLocks noGrp="1"/>
          </p:cNvSpPr>
          <p:nvPr>
            <p:ph idx="1"/>
          </p:nvPr>
        </p:nvSpPr>
        <p:spPr/>
        <p:txBody>
          <a:bodyPr>
            <a:normAutofit fontScale="92500"/>
          </a:bodyPr>
          <a:lstStyle/>
          <a:p>
            <a:r>
              <a:rPr lang="en-US" i="1" dirty="0" smtClean="0"/>
              <a:t>‘A plane on take off carries 12 bombs, each weighing ten kilos. The aircraft makes for Warsaw , the centre of international Jewry. It bombs the town. On take off with all bombs on board and a fuel tank containing 1500 kilos of fuel the aircraft weighed 8 </a:t>
            </a:r>
            <a:r>
              <a:rPr lang="en-US" i="1" dirty="0" err="1" smtClean="0"/>
              <a:t>tonnes</a:t>
            </a:r>
            <a:r>
              <a:rPr lang="en-US" i="1" dirty="0" smtClean="0"/>
              <a:t>. When it returned from the crusade, there were still 230 </a:t>
            </a:r>
            <a:r>
              <a:rPr lang="en-US" i="1" dirty="0" err="1" smtClean="0"/>
              <a:t>tonnes</a:t>
            </a:r>
            <a:r>
              <a:rPr lang="en-US" i="1" dirty="0" smtClean="0"/>
              <a:t> of fuel left. What is the weight of the aircraft when empty?’</a:t>
            </a:r>
            <a:br>
              <a:rPr lang="en-US" i="1" dirty="0" smtClean="0"/>
            </a:br>
            <a:endParaRPr lang="en-US" i="1" dirty="0" smtClean="0"/>
          </a:p>
          <a:p>
            <a:r>
              <a:rPr lang="en-US" i="1" dirty="0" smtClean="0"/>
              <a:t>1. Do you think this is an effective </a:t>
            </a:r>
            <a:r>
              <a:rPr lang="en-US" i="1" dirty="0" err="1" smtClean="0"/>
              <a:t>Maths</a:t>
            </a:r>
            <a:r>
              <a:rPr lang="en-US" i="1" dirty="0" smtClean="0"/>
              <a:t> question? Why/why not</a:t>
            </a:r>
          </a:p>
          <a:p>
            <a:r>
              <a:rPr lang="en-US" i="1" dirty="0" smtClean="0"/>
              <a:t>2. Are there any hidden messages in this </a:t>
            </a:r>
            <a:r>
              <a:rPr lang="en-US" i="1" dirty="0" err="1" smtClean="0"/>
              <a:t>maths</a:t>
            </a:r>
            <a:r>
              <a:rPr lang="en-US" i="1" dirty="0" smtClean="0"/>
              <a:t> question?</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i="1" dirty="0" smtClean="0">
                <a:solidFill>
                  <a:prstClr val="black"/>
                </a:solidFill>
                <a:effectLst>
                  <a:outerShdw blurRad="38100" dist="38100" dir="2700000" algn="tl">
                    <a:srgbClr val="000000">
                      <a:alpha val="43137"/>
                    </a:srgbClr>
                  </a:outerShdw>
                </a:effectLst>
                <a:latin typeface="Constantia"/>
                <a:ea typeface="+mn-ea"/>
                <a:cs typeface="+mn-cs"/>
              </a:rPr>
              <a:t>Here, a German newspaper (controlled by the Nazis) describes the school curriculum in 1939.</a:t>
            </a:r>
            <a:endParaRPr lang="en-AU" sz="32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All subjects - German language, History, Geography, Chemistry and Mathematics - must concentrate on military subjects, the glorification of military service and of German heroes and leaders and the strength of a rebuilt Germany . Chemistry will develop a knowledge of chemical warfare, explosives, etc, while Mathematics will help the young to understand artillery, calculations, ballistics.</a:t>
            </a:r>
            <a:br>
              <a:rPr lang="en-US" dirty="0" smtClean="0"/>
            </a:br>
            <a:r>
              <a:rPr lang="en-US" dirty="0" smtClean="0"/>
              <a:t/>
            </a:r>
            <a:br>
              <a:rPr lang="en-US" dirty="0" smtClean="0"/>
            </a:br>
            <a:r>
              <a:rPr lang="en-US" dirty="0" smtClean="0"/>
              <a:t>1. How might this influence the way a student thinks?</a:t>
            </a:r>
            <a:endParaRPr lang="en-AU" sz="17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Comparison</a:t>
            </a:r>
            <a:endParaRPr lang="en-AU" dirty="0"/>
          </a:p>
        </p:txBody>
      </p:sp>
      <p:sp>
        <p:nvSpPr>
          <p:cNvPr id="5" name="Content Placeholder 4"/>
          <p:cNvSpPr>
            <a:spLocks noGrp="1"/>
          </p:cNvSpPr>
          <p:nvPr>
            <p:ph idx="1"/>
          </p:nvPr>
        </p:nvSpPr>
        <p:spPr/>
        <p:txBody>
          <a:bodyPr/>
          <a:lstStyle/>
          <a:p>
            <a:r>
              <a:rPr lang="en-US" dirty="0" smtClean="0"/>
              <a:t>What are the similarities and differences between education in Germany during Hitler’s reign and education in Australia today?</a:t>
            </a:r>
          </a:p>
          <a:p>
            <a:r>
              <a:rPr lang="en-US" dirty="0" smtClean="0"/>
              <a:t>What are some of the benefits of Australian education?</a:t>
            </a:r>
          </a:p>
          <a:p>
            <a:r>
              <a:rPr lang="en-US" dirty="0" smtClean="0"/>
              <a:t>What are some of the negatives of German education?</a:t>
            </a:r>
          </a:p>
          <a:p>
            <a:r>
              <a:rPr lang="en-US" dirty="0" smtClean="0"/>
              <a:t>How did Hitler use education to his benefit?</a:t>
            </a:r>
            <a:endParaRPr lang="en-AU"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2800" dirty="0" smtClean="0"/>
              <a:t>Cheering young women of the Hitler Youth, mid 1930s</a:t>
            </a:r>
            <a:endParaRPr lang="en-AU" sz="2800" dirty="0"/>
          </a:p>
        </p:txBody>
      </p:sp>
      <p:sp>
        <p:nvSpPr>
          <p:cNvPr id="3" name="Content Placeholder 2"/>
          <p:cNvSpPr>
            <a:spLocks noGrp="1"/>
          </p:cNvSpPr>
          <p:nvPr>
            <p:ph idx="1"/>
          </p:nvPr>
        </p:nvSpPr>
        <p:spPr>
          <a:xfrm>
            <a:off x="457200" y="1371600"/>
            <a:ext cx="8229600" cy="4953000"/>
          </a:xfrm>
        </p:spPr>
        <p:txBody>
          <a:bodyPr>
            <a:normAutofit lnSpcReduction="10000"/>
          </a:bodyPr>
          <a:lstStyle/>
          <a:p>
            <a:pPr>
              <a:buNone/>
            </a:pPr>
            <a:r>
              <a:rPr lang="en-US" sz="1600" dirty="0" smtClean="0"/>
              <a:t>	These enthusiastic young women are members of the League of German Maidens.  It is in the mid-1930s and they are cheering Hitler wildly.  The BDM was part of the Hitler Youth Movement.</a:t>
            </a:r>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1600" dirty="0" smtClean="0"/>
          </a:p>
          <a:p>
            <a:pPr marL="342900" indent="-342900">
              <a:buFont typeface="+mj-lt"/>
              <a:buAutoNum type="arabicPeriod"/>
            </a:pPr>
            <a:r>
              <a:rPr lang="en-US" sz="1200" dirty="0" smtClean="0"/>
              <a:t>What words would you use to describe the appearance and emotions of these young women?</a:t>
            </a:r>
          </a:p>
          <a:p>
            <a:pPr marL="342900" indent="-342900">
              <a:buFont typeface="+mj-lt"/>
              <a:buAutoNum type="arabicPeriod"/>
            </a:pPr>
            <a:r>
              <a:rPr lang="en-US" sz="1200" dirty="0" smtClean="0"/>
              <a:t>They are cheering Hitler. Why might they feel so strongly and positively about him?</a:t>
            </a:r>
          </a:p>
          <a:p>
            <a:pPr marL="342900" indent="-342900">
              <a:buFont typeface="+mj-lt"/>
              <a:buAutoNum type="arabicPeriod"/>
            </a:pPr>
            <a:r>
              <a:rPr lang="en-US" sz="1200" dirty="0" smtClean="0"/>
              <a:t>What would you like to know about this photography before deciding how valid it is as historical evidence?</a:t>
            </a:r>
          </a:p>
          <a:p>
            <a:pPr>
              <a:buNone/>
            </a:pPr>
            <a:endParaRPr lang="en-AU" sz="1600" dirty="0"/>
          </a:p>
        </p:txBody>
      </p:sp>
      <p:pic>
        <p:nvPicPr>
          <p:cNvPr id="6" name="Picture 5"/>
          <p:cNvPicPr/>
          <p:nvPr/>
        </p:nvPicPr>
        <p:blipFill>
          <a:blip r:embed="rId2" cstate="print"/>
          <a:srcRect l="8978" t="25852" r="8222" b="29847"/>
          <a:stretch>
            <a:fillRect/>
          </a:stretch>
        </p:blipFill>
        <p:spPr bwMode="auto">
          <a:xfrm>
            <a:off x="4267200" y="1905000"/>
            <a:ext cx="4572000" cy="3657600"/>
          </a:xfrm>
          <a:prstGeom prst="rect">
            <a:avLst/>
          </a:prstGeom>
          <a:noFill/>
          <a:ln w="9525">
            <a:noFill/>
            <a:miter lim="800000"/>
            <a:headEnd/>
            <a:tailEnd/>
          </a:ln>
        </p:spPr>
      </p:pic>
      <p:pic>
        <p:nvPicPr>
          <p:cNvPr id="4" name="Picture 3" descr="Hitler Youth 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2209800"/>
            <a:ext cx="3663745" cy="2895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Inge</a:t>
            </a:r>
            <a:r>
              <a:rPr lang="en-US" dirty="0" smtClean="0"/>
              <a:t> Scholl remembers her days in the Hitler Youth</a:t>
            </a:r>
            <a:endParaRPr lang="en-AU" dirty="0"/>
          </a:p>
        </p:txBody>
      </p:sp>
      <p:sp>
        <p:nvSpPr>
          <p:cNvPr id="3" name="Text Placeholder 2"/>
          <p:cNvSpPr>
            <a:spLocks noGrp="1"/>
          </p:cNvSpPr>
          <p:nvPr>
            <p:ph type="body" idx="2"/>
          </p:nvPr>
        </p:nvSpPr>
        <p:spPr/>
        <p:txBody>
          <a:bodyPr/>
          <a:lstStyle/>
          <a:p>
            <a:pPr marL="342900" indent="-342900">
              <a:buFont typeface="+mj-lt"/>
              <a:buAutoNum type="arabicPeriod"/>
            </a:pPr>
            <a:r>
              <a:rPr lang="en-US" dirty="0" smtClean="0"/>
              <a:t>Make a list of all the things the </a:t>
            </a:r>
            <a:r>
              <a:rPr lang="en-US" dirty="0" err="1" smtClean="0"/>
              <a:t>Inge</a:t>
            </a:r>
            <a:r>
              <a:rPr lang="en-US" dirty="0" smtClean="0"/>
              <a:t> loved or was proud of.</a:t>
            </a:r>
          </a:p>
          <a:p>
            <a:pPr marL="342900" indent="-342900">
              <a:buFont typeface="+mj-lt"/>
              <a:buAutoNum type="arabicPeriod"/>
            </a:pPr>
            <a:r>
              <a:rPr lang="en-US" dirty="0" smtClean="0"/>
              <a:t>Note Inge’s choice of words.  Which words referring to gender would be criticised as being ‘politically incorrect’ these days?  Would it be fair to accuse </a:t>
            </a:r>
            <a:r>
              <a:rPr lang="en-US" dirty="0" err="1" smtClean="0"/>
              <a:t>Inge</a:t>
            </a:r>
            <a:r>
              <a:rPr lang="en-US" dirty="0" smtClean="0"/>
              <a:t> of being ‘politically incorrect’ or is there a reason for her use of words?</a:t>
            </a:r>
            <a:endParaRPr lang="en-AU" dirty="0"/>
          </a:p>
        </p:txBody>
      </p:sp>
      <p:sp>
        <p:nvSpPr>
          <p:cNvPr id="4" name="Content Placeholder 3"/>
          <p:cNvSpPr>
            <a:spLocks noGrp="1"/>
          </p:cNvSpPr>
          <p:nvPr>
            <p:ph sz="half" idx="1"/>
          </p:nvPr>
        </p:nvSpPr>
        <p:spPr/>
        <p:txBody>
          <a:bodyPr>
            <a:normAutofit/>
          </a:bodyPr>
          <a:lstStyle/>
          <a:p>
            <a:pPr>
              <a:buNone/>
            </a:pPr>
            <a:r>
              <a:rPr lang="en-US" sz="1200" dirty="0" smtClean="0"/>
              <a:t>	</a:t>
            </a:r>
          </a:p>
          <a:p>
            <a:pPr>
              <a:buNone/>
            </a:pPr>
            <a:r>
              <a:rPr lang="en-US" sz="1200" dirty="0" smtClean="0"/>
              <a:t>For we loved our homeland very much – the woods, the great river, and the old gray retaining walls that rose on the steep slopes between groves of fruit trees and vineyards.  We were reminded of the smell of moss, of soft earth and spicy apples, when we thought of our homeland.  And every square foot of it was well known and very clear to us.  </a:t>
            </a:r>
          </a:p>
          <a:p>
            <a:pPr>
              <a:buNone/>
            </a:pPr>
            <a:r>
              <a:rPr lang="en-US" sz="1200" dirty="0" smtClean="0"/>
              <a:t>Fatherland – what else was it but the greatest homeland of all who spoke the same language and belonged to the same people! … And Hitler, as we heard everywhere, Hitler wanted to bring greatness, happiness, and wellbeing to this Fatherland; he wanted to see to it that everyone had work and bread; he would not rest or relax until every single German was an independent, free and happy man in his Fatherland.  </a:t>
            </a:r>
          </a:p>
          <a:p>
            <a:pPr>
              <a:buNone/>
            </a:pPr>
            <a:r>
              <a:rPr lang="en-US" sz="1200" dirty="0" smtClean="0"/>
              <a:t>We found this good, and in whatever might come to pass we were determined to help to the best of our ability.  But there was yet one more thing that attracted us with a mysterious force and pulled us along – namely, the compact columns of marching youths with waving flags, eyes looking straight ahead, and the beat of drums and singing.  Was it not overwhelming, this fellowship?  Thus it was no wonder that all of us – Hans and Sophie and the rest of us – joined the Hitler Youth.</a:t>
            </a:r>
          </a:p>
          <a:p>
            <a:pPr>
              <a:buNone/>
            </a:pPr>
            <a:endParaRPr lang="en-US" sz="1200" dirty="0" smtClean="0"/>
          </a:p>
          <a:p>
            <a:pPr algn="r">
              <a:buNone/>
            </a:pPr>
            <a:r>
              <a:rPr lang="en-US" sz="1200" dirty="0" err="1" smtClean="0"/>
              <a:t>Inge</a:t>
            </a:r>
            <a:r>
              <a:rPr lang="en-US" sz="1200" dirty="0" smtClean="0"/>
              <a:t> Scholl 1961, </a:t>
            </a:r>
            <a:r>
              <a:rPr lang="en-US" sz="1200" i="1" dirty="0" smtClean="0"/>
              <a:t>Die </a:t>
            </a:r>
            <a:r>
              <a:rPr lang="en-US" sz="1200" i="1" dirty="0" err="1" smtClean="0"/>
              <a:t>Weisse</a:t>
            </a:r>
            <a:r>
              <a:rPr lang="en-US" sz="1200" i="1" dirty="0" smtClean="0"/>
              <a:t> Rose</a:t>
            </a:r>
            <a:endParaRPr lang="en-AU" sz="12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0"/>
            <a:ext cx="8229600" cy="1143000"/>
          </a:xfrm>
        </p:spPr>
        <p:txBody>
          <a:bodyPr>
            <a:normAutofit/>
          </a:bodyPr>
          <a:lstStyle/>
          <a:p>
            <a:r>
              <a:rPr lang="en-US" sz="4000" dirty="0" smtClean="0"/>
              <a:t>Hitler Addresses the Hitler Youth 1935</a:t>
            </a:r>
            <a:endParaRPr lang="en-AU" sz="4000" dirty="0"/>
          </a:p>
        </p:txBody>
      </p:sp>
      <p:sp>
        <p:nvSpPr>
          <p:cNvPr id="6" name="Content Placeholder 5"/>
          <p:cNvSpPr>
            <a:spLocks noGrp="1"/>
          </p:cNvSpPr>
          <p:nvPr>
            <p:ph sz="half" idx="1"/>
          </p:nvPr>
        </p:nvSpPr>
        <p:spPr/>
        <p:txBody>
          <a:bodyPr>
            <a:normAutofit fontScale="92500" lnSpcReduction="20000"/>
          </a:bodyPr>
          <a:lstStyle/>
          <a:p>
            <a:pPr>
              <a:buNone/>
            </a:pPr>
            <a:r>
              <a:rPr lang="en-US" sz="1400" dirty="0" smtClean="0"/>
              <a:t>German Youth!</a:t>
            </a:r>
          </a:p>
          <a:p>
            <a:pPr>
              <a:buNone/>
            </a:pPr>
            <a:r>
              <a:rPr lang="en-US" sz="1400" dirty="0" smtClean="0"/>
              <a:t>The ideal of manhood has not always been the same even for our own people.  There were times…when the ideal of the young man was the chap who could hold his beer and was good for a drink.  But now his day is past and we like to see not the man who can hold his drink, but the young man who can stand all weathers, the hardened young man.  Because what matters is not how many glasses of beer he can drink, but how many blows he can stand; not how many nights he can spend on the spree, but how many kilometres he can march.  We no longer see in the boorish beer-drinker the ideal of the German people: we find it in men and girls who are sound to the core, and sturdy.</a:t>
            </a:r>
          </a:p>
          <a:p>
            <a:pPr>
              <a:buNone/>
            </a:pPr>
            <a:r>
              <a:rPr lang="en-US" sz="1400" dirty="0" smtClean="0"/>
              <a:t>What we look for from our German youth is different from what people wanted in the past.  In our eyes the German youth of the future must be slim and slender, swift as the greyhound, tough as leather, and hard as Krupp steel.  We must educate a new type of man so that our people is not ruined by the symptoms of degeneracy of our day.</a:t>
            </a:r>
          </a:p>
          <a:p>
            <a:pPr algn="r">
              <a:buNone/>
            </a:pPr>
            <a:r>
              <a:rPr lang="en-US" sz="1400" dirty="0" smtClean="0"/>
              <a:t>15 September 1935</a:t>
            </a:r>
            <a:endParaRPr lang="en-AU" sz="1400" dirty="0"/>
          </a:p>
        </p:txBody>
      </p:sp>
      <p:sp>
        <p:nvSpPr>
          <p:cNvPr id="7" name="Content Placeholder 6"/>
          <p:cNvSpPr>
            <a:spLocks noGrp="1"/>
          </p:cNvSpPr>
          <p:nvPr>
            <p:ph sz="half" idx="2"/>
          </p:nvPr>
        </p:nvSpPr>
        <p:spPr/>
        <p:txBody>
          <a:bodyPr>
            <a:normAutofit fontScale="92500" lnSpcReduction="20000"/>
          </a:bodyPr>
          <a:lstStyle/>
          <a:p>
            <a:pPr marL="514350" indent="-514350">
              <a:buFont typeface="+mj-lt"/>
              <a:buAutoNum type="arabicPeriod"/>
            </a:pPr>
            <a:r>
              <a:rPr lang="en-US" sz="1600" dirty="0" smtClean="0"/>
              <a:t>What are the characteristics that Hitler does not approve of?</a:t>
            </a:r>
          </a:p>
          <a:p>
            <a:pPr marL="514350" indent="-514350">
              <a:buFont typeface="+mj-lt"/>
              <a:buAutoNum type="arabicPeriod"/>
            </a:pPr>
            <a:r>
              <a:rPr lang="en-US" sz="1600" dirty="0" smtClean="0"/>
              <a:t>What might he mean by ‘the symptoms of degeneracy of our day’?</a:t>
            </a:r>
          </a:p>
          <a:p>
            <a:pPr marL="514350" indent="-514350">
              <a:buFont typeface="+mj-lt"/>
              <a:buAutoNum type="arabicPeriod"/>
            </a:pPr>
            <a:r>
              <a:rPr lang="en-US" sz="1600" dirty="0" smtClean="0"/>
              <a:t>What are the qualities that Hitler admires?</a:t>
            </a:r>
          </a:p>
          <a:p>
            <a:pPr marL="514350" indent="-514350">
              <a:buFont typeface="+mj-lt"/>
              <a:buAutoNum type="arabicPeriod"/>
            </a:pPr>
            <a:r>
              <a:rPr lang="en-US" sz="1600" dirty="0" smtClean="0"/>
              <a:t>Why might Hitler want young people to have the qualities he admires?</a:t>
            </a:r>
          </a:p>
          <a:p>
            <a:pPr marL="514350" indent="-514350">
              <a:buNone/>
            </a:pPr>
            <a:endParaRPr lang="en-AU" sz="16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Hitler Youth Posters</a:t>
            </a:r>
            <a:endParaRPr lang="en-AU" sz="2800" dirty="0"/>
          </a:p>
        </p:txBody>
      </p:sp>
      <p:sp>
        <p:nvSpPr>
          <p:cNvPr id="7" name="Text Placeholder 6"/>
          <p:cNvSpPr>
            <a:spLocks noGrp="1"/>
          </p:cNvSpPr>
          <p:nvPr>
            <p:ph type="body" sz="half" idx="2"/>
          </p:nvPr>
        </p:nvSpPr>
        <p:spPr/>
        <p:txBody>
          <a:bodyPr>
            <a:normAutofit fontScale="85000" lnSpcReduction="10000"/>
          </a:bodyPr>
          <a:lstStyle/>
          <a:p>
            <a:pPr marL="342900" indent="-342900">
              <a:buFont typeface="+mj-lt"/>
              <a:buAutoNum type="arabicPeriod"/>
            </a:pPr>
            <a:r>
              <a:rPr lang="en-US" sz="1800" dirty="0" smtClean="0"/>
              <a:t>What words would you use to describe the young men in these posters?</a:t>
            </a:r>
          </a:p>
          <a:p>
            <a:pPr marL="342900" indent="-342900">
              <a:buFont typeface="+mj-lt"/>
              <a:buAutoNum type="arabicPeriod"/>
            </a:pPr>
            <a:r>
              <a:rPr lang="en-US" sz="1800" dirty="0" smtClean="0"/>
              <a:t>What do you think these images suggest to people about the Hitler Youth?</a:t>
            </a:r>
          </a:p>
          <a:p>
            <a:endParaRPr lang="en-AU" dirty="0"/>
          </a:p>
        </p:txBody>
      </p:sp>
      <p:pic>
        <p:nvPicPr>
          <p:cNvPr id="10" name="Picture Placeholder 9" descr="Youth1.jpg"/>
          <p:cNvPicPr>
            <a:picLocks noGrp="1" noChangeAspect="1"/>
          </p:cNvPicPr>
          <p:nvPr>
            <p:ph type="pic" idx="1"/>
          </p:nvPr>
        </p:nvPicPr>
        <p:blipFill>
          <a:blip r:embed="rId2" cstate="print"/>
          <a:srcRect t="5185" b="5185"/>
          <a:stretch>
            <a:fillRect/>
          </a:stretch>
        </p:blipFill>
        <p:spPr>
          <a:xfrm rot="420000">
            <a:off x="3195459" y="941172"/>
            <a:ext cx="3176777" cy="3864762"/>
          </a:xfrm>
        </p:spPr>
      </p:pic>
      <p:pic>
        <p:nvPicPr>
          <p:cNvPr id="1026" name="Picture 2" descr="http://ww2propaganda.eu/slidepix/sli77.jpg"/>
          <p:cNvPicPr>
            <a:picLocks noChangeAspect="1" noChangeArrowheads="1"/>
          </p:cNvPicPr>
          <p:nvPr/>
        </p:nvPicPr>
        <p:blipFill>
          <a:blip r:embed="rId3" cstate="print"/>
          <a:srcRect/>
          <a:stretch>
            <a:fillRect/>
          </a:stretch>
        </p:blipFill>
        <p:spPr bwMode="auto">
          <a:xfrm>
            <a:off x="6553200" y="228600"/>
            <a:ext cx="2399303" cy="3368675"/>
          </a:xfrm>
          <a:prstGeom prst="rect">
            <a:avLst/>
          </a:prstGeom>
          <a:noFill/>
          <a:effectLst>
            <a:outerShdw blurRad="63500" sx="102000" sy="102000" algn="ctr" rotWithShape="0">
              <a:prstClr val="black">
                <a:alpha val="40000"/>
              </a:prstClr>
            </a:outerShdw>
          </a:effectLst>
        </p:spPr>
      </p:pic>
      <p:pic>
        <p:nvPicPr>
          <p:cNvPr id="1030" name="Picture 6" descr="http://germanmilitariacollectibles.com/blog/uploaded_images/hitleryouth01-785012.jpg"/>
          <p:cNvPicPr>
            <a:picLocks noChangeAspect="1" noChangeArrowheads="1"/>
          </p:cNvPicPr>
          <p:nvPr/>
        </p:nvPicPr>
        <p:blipFill>
          <a:blip r:embed="rId4" cstate="print"/>
          <a:srcRect/>
          <a:stretch>
            <a:fillRect/>
          </a:stretch>
        </p:blipFill>
        <p:spPr bwMode="auto">
          <a:xfrm>
            <a:off x="6705600" y="3733800"/>
            <a:ext cx="2133600" cy="2883243"/>
          </a:xfrm>
          <a:prstGeom prst="rect">
            <a:avLst/>
          </a:prstGeom>
          <a:noFill/>
          <a:ln w="38100">
            <a:solidFill>
              <a:schemeClr val="tx1"/>
            </a:solidFill>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sz="2800" dirty="0" smtClean="0"/>
              <a:t>Hitler Youth Posters</a:t>
            </a:r>
            <a:endParaRPr lang="en-AU" sz="2800" dirty="0"/>
          </a:p>
        </p:txBody>
      </p:sp>
      <p:sp>
        <p:nvSpPr>
          <p:cNvPr id="9" name="Text Placeholder 8"/>
          <p:cNvSpPr>
            <a:spLocks noGrp="1"/>
          </p:cNvSpPr>
          <p:nvPr>
            <p:ph type="body" sz="half" idx="2"/>
          </p:nvPr>
        </p:nvSpPr>
        <p:spPr/>
        <p:txBody>
          <a:bodyPr>
            <a:noAutofit/>
          </a:bodyPr>
          <a:lstStyle/>
          <a:p>
            <a:pPr marL="342900" indent="-342900">
              <a:buFont typeface="+mj-lt"/>
              <a:buAutoNum type="arabicPeriod"/>
            </a:pPr>
            <a:r>
              <a:rPr lang="en-US" sz="1600" dirty="0" smtClean="0"/>
              <a:t>What differences do you notice between the male youth posters and the female youth posters?</a:t>
            </a:r>
          </a:p>
          <a:p>
            <a:pPr marL="342900" indent="-342900">
              <a:buFont typeface="+mj-lt"/>
              <a:buAutoNum type="arabicPeriod"/>
            </a:pPr>
            <a:r>
              <a:rPr lang="en-US" sz="1600" dirty="0" smtClean="0"/>
              <a:t>Why do you think these differences have occurred?</a:t>
            </a:r>
            <a:endParaRPr lang="en-AU" sz="1600" dirty="0"/>
          </a:p>
        </p:txBody>
      </p:sp>
      <p:pic>
        <p:nvPicPr>
          <p:cNvPr id="18436" name="Picture 4" descr="http://www.ww2incolor.com/d/398781-2/BdM-00a"/>
          <p:cNvPicPr>
            <a:picLocks noChangeAspect="1" noChangeArrowheads="1"/>
          </p:cNvPicPr>
          <p:nvPr/>
        </p:nvPicPr>
        <p:blipFill>
          <a:blip r:embed="rId2" cstate="print"/>
          <a:srcRect/>
          <a:stretch>
            <a:fillRect/>
          </a:stretch>
        </p:blipFill>
        <p:spPr bwMode="auto">
          <a:xfrm>
            <a:off x="6553200" y="152400"/>
            <a:ext cx="2286000" cy="3237960"/>
          </a:xfrm>
          <a:prstGeom prst="rect">
            <a:avLst/>
          </a:prstGeom>
          <a:noFill/>
        </p:spPr>
      </p:pic>
      <p:pic>
        <p:nvPicPr>
          <p:cNvPr id="18438" name="Picture 6" descr="Http://alef.net/ALEFPeople/AdolphHitler/HitlerYouthSmiling.Gif"/>
          <p:cNvPicPr>
            <a:picLocks noChangeAspect="1" noChangeArrowheads="1"/>
          </p:cNvPicPr>
          <p:nvPr/>
        </p:nvPicPr>
        <p:blipFill>
          <a:blip r:embed="rId3" cstate="print"/>
          <a:srcRect/>
          <a:stretch>
            <a:fillRect/>
          </a:stretch>
        </p:blipFill>
        <p:spPr bwMode="auto">
          <a:xfrm>
            <a:off x="6553200" y="3505200"/>
            <a:ext cx="2268439" cy="3257550"/>
          </a:xfrm>
          <a:prstGeom prst="rect">
            <a:avLst/>
          </a:prstGeom>
          <a:noFill/>
        </p:spPr>
      </p:pic>
      <p:pic>
        <p:nvPicPr>
          <p:cNvPr id="22" name="Picture Placeholder 21" descr="ms3fq4_3.jpg"/>
          <p:cNvPicPr>
            <a:picLocks noGrp="1" noChangeAspect="1"/>
          </p:cNvPicPr>
          <p:nvPr>
            <p:ph type="pic" idx="1"/>
          </p:nvPr>
        </p:nvPicPr>
        <p:blipFill>
          <a:blip r:embed="rId4" cstate="print"/>
          <a:srcRect l="158" r="158"/>
          <a:stretch>
            <a:fillRect/>
          </a:stretch>
        </p:blipFill>
        <p:spPr>
          <a:xfrm rot="420000">
            <a:off x="3423460" y="1007858"/>
            <a:ext cx="3019470" cy="3845340"/>
          </a:xfr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 typical day in a Hitler Youth camp</a:t>
            </a:r>
            <a:endParaRPr lang="en-AU" dirty="0"/>
          </a:p>
        </p:txBody>
      </p:sp>
      <p:sp>
        <p:nvSpPr>
          <p:cNvPr id="7" name="Text Placeholder 6"/>
          <p:cNvSpPr>
            <a:spLocks noGrp="1"/>
          </p:cNvSpPr>
          <p:nvPr>
            <p:ph type="body" idx="2"/>
          </p:nvPr>
        </p:nvSpPr>
        <p:spPr/>
        <p:txBody>
          <a:bodyPr>
            <a:normAutofit/>
          </a:bodyPr>
          <a:lstStyle/>
          <a:p>
            <a:pPr marL="342900" indent="-342900">
              <a:buFont typeface="+mj-lt"/>
              <a:buAutoNum type="arabicPeriod"/>
            </a:pPr>
            <a:r>
              <a:rPr lang="en-US" sz="1600" dirty="0" smtClean="0"/>
              <a:t>Given the list of daily activities, what seemed to be the aims of camps like these?</a:t>
            </a:r>
          </a:p>
          <a:p>
            <a:pPr marL="342900" indent="-342900">
              <a:buFont typeface="+mj-lt"/>
              <a:buAutoNum type="arabicPeriod"/>
            </a:pPr>
            <a:r>
              <a:rPr lang="en-US" sz="1600" dirty="0" smtClean="0"/>
              <a:t>Why might many young Germans have liked such a daily program?</a:t>
            </a:r>
          </a:p>
          <a:p>
            <a:pPr marL="342900" indent="-342900">
              <a:buFont typeface="+mj-lt"/>
              <a:buAutoNum type="arabicPeriod"/>
            </a:pPr>
            <a:r>
              <a:rPr lang="en-US" sz="1600" dirty="0" smtClean="0"/>
              <a:t>For what reasons might some young German people not have liked going to a camp with such a program?</a:t>
            </a:r>
            <a:endParaRPr lang="en-AU" sz="1600" dirty="0"/>
          </a:p>
        </p:txBody>
      </p:sp>
      <p:sp>
        <p:nvSpPr>
          <p:cNvPr id="6" name="Content Placeholder 5"/>
          <p:cNvSpPr>
            <a:spLocks noGrp="1"/>
          </p:cNvSpPr>
          <p:nvPr>
            <p:ph sz="half" idx="1"/>
          </p:nvPr>
        </p:nvSpPr>
        <p:spPr/>
        <p:txBody>
          <a:bodyPr>
            <a:normAutofit/>
          </a:bodyPr>
          <a:lstStyle/>
          <a:p>
            <a:pPr>
              <a:buNone/>
            </a:pPr>
            <a:r>
              <a:rPr lang="en-US" sz="1350" dirty="0" smtClean="0"/>
              <a:t>6am	Get up (5am in summer)</a:t>
            </a:r>
          </a:p>
          <a:p>
            <a:pPr>
              <a:buNone/>
            </a:pPr>
            <a:r>
              <a:rPr lang="en-US" sz="1350" dirty="0" smtClean="0"/>
              <a:t>6.05-6.20	Exercises</a:t>
            </a:r>
          </a:p>
          <a:p>
            <a:pPr>
              <a:buNone/>
            </a:pPr>
            <a:r>
              <a:rPr lang="en-US" sz="1350" dirty="0" smtClean="0"/>
              <a:t>6.20-6.40	Washing, bed making</a:t>
            </a:r>
          </a:p>
          <a:p>
            <a:pPr>
              <a:buNone/>
            </a:pPr>
            <a:r>
              <a:rPr lang="en-US" sz="1350" dirty="0" smtClean="0"/>
              <a:t>6.40-6.55	Breakfast</a:t>
            </a:r>
          </a:p>
          <a:p>
            <a:pPr>
              <a:buNone/>
            </a:pPr>
            <a:r>
              <a:rPr lang="en-US" sz="1350" dirty="0" smtClean="0"/>
              <a:t>7.00	Flag parade, speech by camp leader</a:t>
            </a:r>
          </a:p>
          <a:p>
            <a:pPr>
              <a:buNone/>
            </a:pPr>
            <a:r>
              <a:rPr lang="en-US" sz="1350" dirty="0" smtClean="0"/>
              <a:t>7.30-2.30	March to work, six hours farm work</a:t>
            </a:r>
          </a:p>
          <a:p>
            <a:pPr>
              <a:buNone/>
            </a:pPr>
            <a:r>
              <a:rPr lang="en-US" sz="1350" dirty="0" smtClean="0"/>
              <a:t>2.30-3.00	Mid day meal</a:t>
            </a:r>
          </a:p>
          <a:p>
            <a:pPr>
              <a:buNone/>
            </a:pPr>
            <a:r>
              <a:rPr lang="en-US" sz="1350" dirty="0" smtClean="0"/>
              <a:t>3.00-4.00	Rest, on beds</a:t>
            </a:r>
          </a:p>
          <a:p>
            <a:pPr>
              <a:buNone/>
            </a:pPr>
            <a:r>
              <a:rPr lang="en-US" sz="1350" dirty="0" smtClean="0"/>
              <a:t>4.00-5.00	Sport</a:t>
            </a:r>
          </a:p>
          <a:p>
            <a:pPr>
              <a:buNone/>
            </a:pPr>
            <a:r>
              <a:rPr lang="en-US" sz="1350" dirty="0" smtClean="0"/>
              <a:t>5.00-6.00	Political instruction</a:t>
            </a:r>
          </a:p>
          <a:p>
            <a:pPr>
              <a:buNone/>
            </a:pPr>
            <a:r>
              <a:rPr lang="en-US" sz="1350" dirty="0" smtClean="0"/>
              <a:t>6.00-7.00	Tasks for following day, general instructions</a:t>
            </a:r>
          </a:p>
          <a:p>
            <a:pPr>
              <a:buNone/>
            </a:pPr>
            <a:r>
              <a:rPr lang="en-US" sz="1350" dirty="0" smtClean="0"/>
              <a:t>7.00	Supper</a:t>
            </a:r>
          </a:p>
          <a:p>
            <a:pPr>
              <a:buNone/>
            </a:pPr>
            <a:r>
              <a:rPr lang="en-US" sz="1350" dirty="0" smtClean="0"/>
              <a:t>8.00-9.00	Recreation – songs, speeches, dancing</a:t>
            </a:r>
          </a:p>
          <a:p>
            <a:pPr>
              <a:buNone/>
            </a:pPr>
            <a:r>
              <a:rPr lang="en-US" sz="1350" dirty="0" smtClean="0"/>
              <a:t>10.00	Lights out</a:t>
            </a:r>
          </a:p>
          <a:p>
            <a:pPr>
              <a:buNone/>
            </a:pPr>
            <a:endParaRPr lang="en-US" sz="1350" dirty="0" smtClean="0"/>
          </a:p>
          <a:p>
            <a:pPr algn="r">
              <a:buNone/>
            </a:pPr>
            <a:r>
              <a:rPr lang="en-US" sz="1350" dirty="0" smtClean="0"/>
              <a:t>R. Brady 1937, </a:t>
            </a:r>
            <a:r>
              <a:rPr lang="en-US" sz="1350" i="1" dirty="0" smtClean="0"/>
              <a:t>The Spirit and Structure of German Fascism</a:t>
            </a:r>
            <a:endParaRPr lang="en-AU" sz="135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Education in Nazi Germany</a:t>
            </a:r>
            <a:endParaRPr lang="en-AU" dirty="0"/>
          </a:p>
        </p:txBody>
      </p:sp>
      <p:sp>
        <p:nvSpPr>
          <p:cNvPr id="6" name="Content Placeholder 5"/>
          <p:cNvSpPr>
            <a:spLocks noGrp="1"/>
          </p:cNvSpPr>
          <p:nvPr>
            <p:ph idx="1"/>
          </p:nvPr>
        </p:nvSpPr>
        <p:spPr/>
        <p:txBody>
          <a:bodyPr>
            <a:normAutofit/>
          </a:bodyPr>
          <a:lstStyle/>
          <a:p>
            <a:pPr>
              <a:buNone/>
            </a:pPr>
            <a:r>
              <a:rPr lang="en-US" sz="1400" dirty="0" err="1" smtClean="0"/>
              <a:t>Ilse</a:t>
            </a:r>
            <a:r>
              <a:rPr lang="en-US" sz="1400" dirty="0" smtClean="0"/>
              <a:t> McKee recalls her school life in Nazi Germany:</a:t>
            </a:r>
          </a:p>
          <a:p>
            <a:pPr>
              <a:buNone/>
            </a:pPr>
            <a:r>
              <a:rPr lang="en-US" sz="1400" dirty="0" smtClean="0"/>
              <a:t>Every subject was now presented from the National Socialist point of view.  Most of the old lecture books were replaced by new ones which had been written, compiled, and censored by government officials.  Adolf Hitler’s </a:t>
            </a:r>
            <a:r>
              <a:rPr lang="en-US" sz="1400" i="1" dirty="0" smtClean="0"/>
              <a:t>Mein Kampf</a:t>
            </a:r>
            <a:r>
              <a:rPr lang="en-US" sz="1400" dirty="0" smtClean="0"/>
              <a:t> became the textbook for our history lessons.  We read and discussed it with our master, chapter by chapter, and when we had finished we started again from the beginning.  Even though we were supposed to know the contents of the book almost by heart, nothing much ever stuck in my mind.  I hated politics and distrusted politicians, but I thought, as most people did, that Hitler was far above intrigue and treachery and would prove to be the saviour that Germany needed…A new subject, the science of the races was introduced, and religious instruction became optional.</a:t>
            </a:r>
          </a:p>
          <a:p>
            <a:pPr>
              <a:buNone/>
            </a:pPr>
            <a:r>
              <a:rPr lang="en-US" sz="1400" dirty="0" smtClean="0"/>
              <a:t>Our school had always been run on very conservative lines and I am sure the situation was difficult for our teachers.  Most of them had been doubtful about Hitler, but unless they wanted to lose their jobs they had to make a violent turn in his direction.  Even if they sympathized with my attitude towards politics, they could not afford to let me get away with it.  The Government was probing into the past history of every teacher, exploring his political background.  Many were dismissed and it was dangerous to act as anything but a National Socialist.</a:t>
            </a:r>
          </a:p>
          <a:p>
            <a:pPr>
              <a:buNone/>
            </a:pPr>
            <a:endParaRPr lang="en-US" sz="1400" dirty="0" smtClean="0"/>
          </a:p>
          <a:p>
            <a:pPr marL="342900" indent="-342900">
              <a:buFont typeface="+mj-lt"/>
              <a:buAutoNum type="arabicPeriod"/>
            </a:pPr>
            <a:r>
              <a:rPr lang="en-US" sz="1400" dirty="0" smtClean="0"/>
              <a:t>According to </a:t>
            </a:r>
            <a:r>
              <a:rPr lang="en-US" sz="1400" dirty="0" err="1" smtClean="0"/>
              <a:t>Ilse</a:t>
            </a:r>
            <a:r>
              <a:rPr lang="en-US" sz="1400" dirty="0" smtClean="0"/>
              <a:t>, what were some of the features of the school curriculum?</a:t>
            </a:r>
          </a:p>
          <a:p>
            <a:pPr marL="342900" indent="-342900">
              <a:buFont typeface="+mj-lt"/>
              <a:buAutoNum type="arabicPeriod"/>
            </a:pPr>
            <a:r>
              <a:rPr lang="en-US" sz="1400" dirty="0" smtClean="0"/>
              <a:t>What problems did teachers encounter?</a:t>
            </a:r>
            <a:endParaRPr lang="en-AU" sz="14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in Nazi Germany</a:t>
            </a:r>
            <a:endParaRPr lang="en-AU" dirty="0"/>
          </a:p>
        </p:txBody>
      </p:sp>
      <p:sp>
        <p:nvSpPr>
          <p:cNvPr id="3" name="Content Placeholder 2"/>
          <p:cNvSpPr>
            <a:spLocks noGrp="1"/>
          </p:cNvSpPr>
          <p:nvPr>
            <p:ph idx="1"/>
          </p:nvPr>
        </p:nvSpPr>
        <p:spPr/>
        <p:txBody>
          <a:bodyPr>
            <a:normAutofit/>
          </a:bodyPr>
          <a:lstStyle/>
          <a:p>
            <a:pPr>
              <a:buNone/>
            </a:pPr>
            <a:r>
              <a:rPr lang="en-US" sz="1400" dirty="0" smtClean="0"/>
              <a:t>Dr Rust tells teachers what to teach, January 1935</a:t>
            </a:r>
            <a:r>
              <a:rPr lang="en-AU" sz="1400" dirty="0" smtClean="0"/>
              <a:t>:</a:t>
            </a:r>
          </a:p>
          <a:p>
            <a:pPr>
              <a:buNone/>
            </a:pPr>
            <a:r>
              <a:rPr lang="en-US" sz="1400" dirty="0" smtClean="0"/>
              <a:t>Teachers are directed to instruct their pupils in ‘the nature, causes and effects of all racial and hereditary problems’, to bring home to them the importance of race and heredity for the life and destiny of the German people, and to awaken in them a sense of their responsibility toward ‘the community of the nation’ (their ancestors, the present generation, and posterity), pride in their membership in the German race as a foremost vehicle of hereditary Nordic values, and the will consciously to cooperate in the racial purification of the German stock.</a:t>
            </a:r>
          </a:p>
          <a:p>
            <a:pPr>
              <a:buNone/>
            </a:pPr>
            <a:r>
              <a:rPr lang="en-US" sz="1400" dirty="0" smtClean="0"/>
              <a:t>Racial instruction is to begin with the youngest pupils (six years of age) in accordance with the desire of the Fuhrer that ‘no boy or girl should leave school without complete knowledge of the necessity and meaning of blood purity’.</a:t>
            </a:r>
          </a:p>
          <a:p>
            <a:pPr>
              <a:buNone/>
            </a:pPr>
            <a:r>
              <a:rPr lang="en-US" sz="1400" dirty="0" smtClean="0"/>
              <a:t>World history is to be portrayed as the history of racially-determined peoples.  The racial idea leads to the rejection of democracy or other ‘equalizing tendencies’ (specified as pan-</a:t>
            </a:r>
            <a:r>
              <a:rPr lang="en-US" sz="1400" dirty="0" err="1" smtClean="0"/>
              <a:t>Europa</a:t>
            </a:r>
            <a:r>
              <a:rPr lang="en-US" sz="1400" dirty="0" smtClean="0"/>
              <a:t> or international civilisation) and strengthens understanding of the ‘leadership idea’.</a:t>
            </a:r>
          </a:p>
          <a:p>
            <a:pPr>
              <a:buNone/>
            </a:pPr>
            <a:endParaRPr lang="en-US" sz="1400" dirty="0" smtClean="0"/>
          </a:p>
          <a:p>
            <a:pPr marL="342900" indent="-342900">
              <a:buFont typeface="+mj-lt"/>
              <a:buAutoNum type="arabicPeriod"/>
            </a:pPr>
            <a:r>
              <a:rPr lang="en-US" sz="1400" dirty="0" smtClean="0"/>
              <a:t>What is the basic message being given to teachers by Dr Rust?</a:t>
            </a:r>
          </a:p>
          <a:p>
            <a:pPr marL="342900" indent="-342900">
              <a:buFont typeface="+mj-lt"/>
              <a:buAutoNum type="arabicPeriod"/>
            </a:pPr>
            <a:r>
              <a:rPr lang="en-US" sz="1400" dirty="0" smtClean="0"/>
              <a:t>How valid do you think Hitler’s claim is that the German people possessed ‘blood purity’?</a:t>
            </a: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125</TotalTime>
  <Words>1264</Words>
  <Application>Microsoft Macintosh PowerPoint</Application>
  <PresentationFormat>On-screen Show (4:3)</PresentationFormat>
  <Paragraphs>91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Hitler Youth</vt:lpstr>
      <vt:lpstr>Cheering young women of the Hitler Youth, mid 1930s</vt:lpstr>
      <vt:lpstr>Inge Scholl remembers her days in the Hitler Youth</vt:lpstr>
      <vt:lpstr>Hitler Addresses the Hitler Youth 1935</vt:lpstr>
      <vt:lpstr>Hitler Youth Posters</vt:lpstr>
      <vt:lpstr>Hitler Youth Posters</vt:lpstr>
      <vt:lpstr>A typical day in a Hitler Youth camp</vt:lpstr>
      <vt:lpstr>Education in Nazi Germany</vt:lpstr>
      <vt:lpstr>Education in Nazi Germany</vt:lpstr>
      <vt:lpstr> A German father describes a question his child had to answer at school. </vt:lpstr>
      <vt:lpstr>Here, a German newspaper (controlled by the Nazis) describes the school curriculum in 1939.</vt:lpstr>
      <vt:lpstr>Comparison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Hitler Youth</dc:title>
  <dc:creator>jringma</dc:creator>
  <cp:lastModifiedBy>User</cp:lastModifiedBy>
  <cp:revision>15</cp:revision>
  <dcterms:created xsi:type="dcterms:W3CDTF">2010-05-05T01:46:21Z</dcterms:created>
  <dcterms:modified xsi:type="dcterms:W3CDTF">2012-02-17T22:34:46Z</dcterms:modified>
</cp:coreProperties>
</file>